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99"/>
    <a:srgbClr val="33CCFF"/>
    <a:srgbClr val="CC66FF"/>
    <a:srgbClr val="CC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11" autoAdjust="0"/>
    <p:restoredTop sz="92606" autoAdjust="0"/>
  </p:normalViewPr>
  <p:slideViewPr>
    <p:cSldViewPr>
      <p:cViewPr varScale="1">
        <p:scale>
          <a:sx n="69" d="100"/>
          <a:sy n="69" d="100"/>
        </p:scale>
        <p:origin x="1338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29D31-40E4-4892-973E-E3B2BDB2F70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72519-8D33-4678-945E-4ABAB2A27E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4D134-C084-4932-A417-62AA2887ED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0E431-E91B-4958-9C90-346E447F52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EB36-D223-4ED0-AEBB-C5393D538C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3BC2F-6313-42C4-986A-233B071F97A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4F74-176F-433B-BE66-9C9BF4A5CEB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81F46-F213-4F74-8FE0-A861EEC11A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F290A-651E-44E1-BC54-BBC5E52320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91C65-545D-490C-AD21-F0DE0E5856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FA1B0-59C9-4D54-AA3B-E7A407F6AE9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F7FBD3D-50FA-4762-99F0-FAE48AFF0EE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ransition>
    <p:checker dir="vert"/>
  </p:transition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250825" y="188913"/>
            <a:ext cx="8497888" cy="2808039"/>
          </a:xfrm>
        </p:spPr>
        <p:txBody>
          <a:bodyPr/>
          <a:lstStyle/>
          <a:p>
            <a:pPr algn="ctr"/>
            <a:r>
              <a:rPr lang="ru-RU" sz="2000" b="1" dirty="0">
                <a:solidFill>
                  <a:schemeClr val="tx1"/>
                </a:solidFill>
              </a:rPr>
              <a:t/>
            </a:r>
            <a:br>
              <a:rPr lang="ru-RU" sz="2000" b="1" dirty="0">
                <a:solidFill>
                  <a:schemeClr val="tx1"/>
                </a:solidFill>
              </a:rPr>
            </a:br>
            <a:r>
              <a:rPr lang="ru-RU" sz="2000" b="1" dirty="0">
                <a:solidFill>
                  <a:schemeClr val="tx1"/>
                </a:solidFill>
              </a:rPr>
              <a:t/>
            </a:r>
            <a:br>
              <a:rPr lang="ru-RU" sz="2000" b="1" dirty="0">
                <a:solidFill>
                  <a:schemeClr val="tx1"/>
                </a:solidFill>
              </a:rPr>
            </a:br>
            <a:r>
              <a:rPr lang="ru-RU" sz="3200" b="1" dirty="0" smtClean="0">
                <a:solidFill>
                  <a:schemeClr val="tx1"/>
                </a:solidFill>
              </a:rPr>
              <a:t> </a:t>
            </a:r>
            <a:r>
              <a:rPr lang="ru-RU" sz="3200" b="1" dirty="0">
                <a:solidFill>
                  <a:schemeClr val="tx1"/>
                </a:solidFill>
              </a:rPr>
              <a:t/>
            </a:r>
            <a:br>
              <a:rPr lang="ru-RU" sz="3200" b="1" dirty="0">
                <a:solidFill>
                  <a:schemeClr val="tx1"/>
                </a:solidFill>
              </a:rPr>
            </a:br>
            <a:r>
              <a:rPr lang="ru-RU" sz="4000" b="1" dirty="0" smtClean="0">
                <a:solidFill>
                  <a:schemeClr val="tx1"/>
                </a:solidFill>
              </a:rPr>
              <a:t>   Слушание</a:t>
            </a:r>
            <a:r>
              <a:rPr lang="ru-RU" sz="4000" b="1" i="1" dirty="0" smtClean="0"/>
              <a:t>  </a:t>
            </a:r>
            <a:r>
              <a:rPr lang="ru-RU" sz="4000" b="1" i="1" dirty="0" smtClean="0">
                <a:solidFill>
                  <a:schemeClr val="tx1"/>
                </a:solidFill>
              </a:rPr>
              <a:t>как вид речевой деятельности</a:t>
            </a:r>
            <a:r>
              <a:rPr lang="ru-RU" sz="4000" b="1" i="1" dirty="0">
                <a:solidFill>
                  <a:schemeClr val="tx1"/>
                </a:solidFill>
              </a:rPr>
              <a:t/>
            </a:r>
            <a:br>
              <a:rPr lang="ru-RU" sz="4000" b="1" i="1" dirty="0">
                <a:solidFill>
                  <a:schemeClr val="tx1"/>
                </a:solidFill>
              </a:rPr>
            </a:br>
            <a:r>
              <a:rPr lang="ru-RU" sz="4000" dirty="0"/>
              <a:t/>
            </a:r>
            <a:br>
              <a:rPr lang="ru-RU" sz="4000" dirty="0"/>
            </a:br>
            <a:endParaRPr lang="ru-RU" sz="4000" b="1" dirty="0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2411760" y="4076700"/>
            <a:ext cx="6481415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 smtClean="0">
                <a:solidFill>
                  <a:schemeClr val="accent6"/>
                </a:solidFill>
              </a:rPr>
              <a:t>Базалий </a:t>
            </a:r>
            <a:r>
              <a:rPr lang="ru-RU" sz="2800" b="1" dirty="0">
                <a:solidFill>
                  <a:schemeClr val="accent6"/>
                </a:solidFill>
              </a:rPr>
              <a:t>Р</a:t>
            </a:r>
            <a:r>
              <a:rPr lang="ru-RU" sz="2800" b="1" dirty="0" smtClean="0">
                <a:solidFill>
                  <a:schemeClr val="accent6"/>
                </a:solidFill>
              </a:rPr>
              <a:t>.В. –доцент кафедры </a:t>
            </a:r>
            <a:r>
              <a:rPr lang="ru-RU" sz="2800" b="1" dirty="0" err="1" smtClean="0">
                <a:solidFill>
                  <a:schemeClr val="accent6"/>
                </a:solidFill>
              </a:rPr>
              <a:t>ТиМПО</a:t>
            </a:r>
            <a:r>
              <a:rPr lang="ru-RU" sz="2800" b="1" dirty="0" smtClean="0">
                <a:solidFill>
                  <a:schemeClr val="accent6"/>
                </a:solidFill>
              </a:rPr>
              <a:t>, </a:t>
            </a:r>
            <a:r>
              <a:rPr lang="ru-RU" sz="2800" b="1" dirty="0" err="1" smtClean="0">
                <a:solidFill>
                  <a:schemeClr val="accent6"/>
                </a:solidFill>
              </a:rPr>
              <a:t>канд.пед.наук</a:t>
            </a:r>
            <a:endParaRPr lang="ru-RU" sz="2800" b="1" dirty="0">
              <a:solidFill>
                <a:schemeClr val="accent6"/>
              </a:solidFill>
            </a:endParaRP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5580063" y="4292600"/>
            <a:ext cx="331311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5724128" y="4842121"/>
            <a:ext cx="325218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 smtClean="0"/>
              <a:t> 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46" name="Rectangle 2"/>
          <p:cNvSpPr>
            <a:spLocks noGrp="1" noChangeArrowheads="1"/>
          </p:cNvSpPr>
          <p:nvPr>
            <p:ph type="title"/>
          </p:nvPr>
        </p:nvSpPr>
        <p:spPr>
          <a:xfrm flipH="1" flipV="1">
            <a:off x="8101013" y="-458788"/>
            <a:ext cx="71437" cy="71438"/>
          </a:xfrm>
        </p:spPr>
        <p:txBody>
          <a:bodyPr>
            <a:normAutofit fontScale="90000"/>
          </a:bodyPr>
          <a:lstStyle/>
          <a:p>
            <a:endParaRPr lang="ru-RU" sz="4000"/>
          </a:p>
        </p:txBody>
      </p:sp>
      <p:sp>
        <p:nvSpPr>
          <p:cNvPr id="262147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179512" y="548680"/>
            <a:ext cx="4536504" cy="4536504"/>
          </a:xfrm>
        </p:spPr>
        <p:txBody>
          <a:bodyPr>
            <a:normAutofit fontScale="70000" lnSpcReduction="20000"/>
          </a:bodyPr>
          <a:lstStyle/>
          <a:p>
            <a:pPr algn="just">
              <a:buFontTx/>
              <a:buNone/>
            </a:pPr>
            <a:r>
              <a:rPr lang="ru-RU" sz="2000" i="1" dirty="0">
                <a:solidFill>
                  <a:schemeClr val="accent2"/>
                </a:solidFill>
              </a:rPr>
              <a:t>     Механизм прогнозирования</a:t>
            </a:r>
            <a:r>
              <a:rPr lang="ru-RU" sz="2000" dirty="0"/>
              <a:t> (антиципации) формируется в процессе прогнозирования всех видов речевой деятельности.</a:t>
            </a:r>
          </a:p>
          <a:p>
            <a:pPr algn="just">
              <a:buFontTx/>
              <a:buNone/>
            </a:pPr>
            <a:r>
              <a:rPr lang="ru-RU" sz="2000" dirty="0"/>
              <a:t>     Убедиться в том, что он действует, можно очень легко. Так, если вы услышите начало фраз типа «Чем дальше вы удалялись от дома…», «Если будет холодно…», то вы мысленно прогнозируете ее продолжение, причем ни у кого не вызовет сомнения то, что далее последуют «тем» (первая фраза) и «то» (вторая фраза).</a:t>
            </a:r>
          </a:p>
          <a:p>
            <a:pPr algn="just">
              <a:buFontTx/>
              <a:buNone/>
            </a:pPr>
            <a:r>
              <a:rPr lang="ru-RU" sz="2000" dirty="0"/>
              <a:t>     В-третьих, в процессе восприятия звучащего текста слушающий должен </a:t>
            </a:r>
            <a:r>
              <a:rPr lang="ru-RU" sz="2000" i="1" dirty="0">
                <a:solidFill>
                  <a:schemeClr val="accent2"/>
                </a:solidFill>
              </a:rPr>
              <a:t>выделять смысловые опорные пункты</a:t>
            </a:r>
            <a:r>
              <a:rPr lang="ru-RU" sz="2000" dirty="0"/>
              <a:t>, что углубляет понимание услышанного и облегчает запоминание материалов.</a:t>
            </a:r>
          </a:p>
          <a:p>
            <a:pPr algn="just">
              <a:buFontTx/>
              <a:buNone/>
            </a:pPr>
            <a:r>
              <a:rPr lang="ru-RU" sz="2000" dirty="0"/>
              <a:t>     Действие механизмов обеспечивает достижение цели слушания- осознание основной мысли высказывания, понимание авторского замысла, глубокое проникновение в содержание услышанного.</a:t>
            </a:r>
          </a:p>
        </p:txBody>
      </p:sp>
      <p:pic>
        <p:nvPicPr>
          <p:cNvPr id="2621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548680"/>
            <a:ext cx="3473694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624" y="116632"/>
            <a:ext cx="6512511" cy="1143000"/>
          </a:xfrm>
        </p:spPr>
        <p:txBody>
          <a:bodyPr/>
          <a:lstStyle/>
          <a:p>
            <a:r>
              <a:rPr lang="ru-RU" sz="4000" dirty="0"/>
              <a:t>5. Функции слушания</a:t>
            </a:r>
          </a:p>
        </p:txBody>
      </p:sp>
      <p:sp>
        <p:nvSpPr>
          <p:cNvPr id="263171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1187624" y="1916832"/>
            <a:ext cx="6400800" cy="3474720"/>
          </a:xfrm>
        </p:spPr>
        <p:txBody>
          <a:bodyPr>
            <a:normAutofit fontScale="85000" lnSpcReduction="20000"/>
          </a:bodyPr>
          <a:lstStyle/>
          <a:p>
            <a:pPr algn="r">
              <a:lnSpc>
                <a:spcPct val="90000"/>
              </a:lnSpc>
              <a:buFontTx/>
              <a:buNone/>
            </a:pPr>
            <a:r>
              <a:rPr lang="ru-RU" sz="1800" dirty="0"/>
              <a:t>Будь  всегда более расположен </a:t>
            </a:r>
          </a:p>
          <a:p>
            <a:pPr algn="r">
              <a:lnSpc>
                <a:spcPct val="90000"/>
              </a:lnSpc>
              <a:buFontTx/>
              <a:buNone/>
            </a:pPr>
            <a:r>
              <a:rPr lang="ru-RU" sz="1800" dirty="0"/>
              <a:t>слушать, чем говорить.</a:t>
            </a:r>
          </a:p>
          <a:p>
            <a:pPr algn="r">
              <a:lnSpc>
                <a:spcPct val="90000"/>
              </a:lnSpc>
              <a:buFontTx/>
              <a:buNone/>
            </a:pPr>
            <a:r>
              <a:rPr lang="ru-RU" sz="1800" dirty="0"/>
              <a:t>Слушая, ты как бы получаешь,</a:t>
            </a:r>
          </a:p>
          <a:p>
            <a:pPr algn="r">
              <a:lnSpc>
                <a:spcPct val="90000"/>
              </a:lnSpc>
              <a:buFontTx/>
              <a:buNone/>
            </a:pPr>
            <a:r>
              <a:rPr lang="ru-RU" sz="1800" dirty="0"/>
              <a:t>говоря  - даешь.</a:t>
            </a:r>
          </a:p>
          <a:p>
            <a:pPr algn="r">
              <a:lnSpc>
                <a:spcPct val="90000"/>
              </a:lnSpc>
              <a:buFontTx/>
              <a:buNone/>
            </a:pPr>
            <a:r>
              <a:rPr lang="ru-RU" sz="1800" dirty="0"/>
              <a:t>Благороднее – давать, выгоднее-</a:t>
            </a:r>
          </a:p>
          <a:p>
            <a:pPr algn="r">
              <a:lnSpc>
                <a:spcPct val="90000"/>
              </a:lnSpc>
              <a:buFontTx/>
              <a:buNone/>
            </a:pPr>
            <a:r>
              <a:rPr lang="ru-RU" sz="1800" dirty="0"/>
              <a:t>получать.</a:t>
            </a:r>
          </a:p>
          <a:p>
            <a:pPr algn="r">
              <a:lnSpc>
                <a:spcPct val="90000"/>
              </a:lnSpc>
              <a:buFontTx/>
              <a:buNone/>
            </a:pPr>
            <a:r>
              <a:rPr lang="ru-RU" sz="1800" dirty="0"/>
              <a:t>Ф. </a:t>
            </a:r>
            <a:r>
              <a:rPr lang="ru-RU" sz="1800" dirty="0" err="1"/>
              <a:t>Кворль</a:t>
            </a:r>
            <a:endParaRPr lang="ru-RU" sz="1800" dirty="0"/>
          </a:p>
          <a:p>
            <a:pPr algn="just">
              <a:lnSpc>
                <a:spcPct val="90000"/>
              </a:lnSpc>
              <a:buFontTx/>
              <a:buNone/>
            </a:pPr>
            <a:endParaRPr lang="ru-RU" sz="1800" dirty="0"/>
          </a:p>
          <a:p>
            <a:pPr algn="just">
              <a:lnSpc>
                <a:spcPct val="90000"/>
              </a:lnSpc>
              <a:buFontTx/>
              <a:buNone/>
            </a:pPr>
            <a:r>
              <a:rPr lang="ru-RU" sz="2000" dirty="0"/>
              <a:t>Люди слушают, чтобы:</a:t>
            </a:r>
          </a:p>
          <a:p>
            <a:pPr algn="just">
              <a:lnSpc>
                <a:spcPct val="90000"/>
              </a:lnSpc>
              <a:buFontTx/>
              <a:buNone/>
            </a:pPr>
            <a:r>
              <a:rPr lang="ru-RU" sz="2000" dirty="0"/>
              <a:t>     - расширить свои представления и знания об окружающем мире. Именно этим обусловлено слушание лекций, докладов, объяснения преподавателя в институте, звучащей информации теле-, радиопередач и т. п. В этом проявляется </a:t>
            </a:r>
            <a:r>
              <a:rPr lang="ru-RU" sz="2000" i="1" dirty="0">
                <a:solidFill>
                  <a:schemeClr val="accent2"/>
                </a:solidFill>
              </a:rPr>
              <a:t>познавательная функция </a:t>
            </a:r>
            <a:r>
              <a:rPr lang="ru-RU" sz="2000" dirty="0"/>
              <a:t>слушания.</a:t>
            </a:r>
          </a:p>
          <a:p>
            <a:pPr algn="just">
              <a:lnSpc>
                <a:spcPct val="90000"/>
              </a:lnSpc>
              <a:buFontTx/>
              <a:buNone/>
            </a:pPr>
            <a:endParaRPr lang="ru-RU" sz="2000" i="1" dirty="0">
              <a:solidFill>
                <a:schemeClr val="accent2"/>
              </a:solidFill>
            </a:endParaRPr>
          </a:p>
          <a:p>
            <a:pPr algn="just">
              <a:lnSpc>
                <a:spcPct val="90000"/>
              </a:lnSpc>
              <a:buFontTx/>
              <a:buNone/>
            </a:pPr>
            <a:endParaRPr lang="ru-RU" sz="2000" i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194" name="Rectangle 2"/>
          <p:cNvSpPr>
            <a:spLocks noGrp="1" noChangeArrowheads="1"/>
          </p:cNvSpPr>
          <p:nvPr>
            <p:ph type="title"/>
          </p:nvPr>
        </p:nvSpPr>
        <p:spPr>
          <a:xfrm flipH="1">
            <a:off x="8748713" y="-387350"/>
            <a:ext cx="73025" cy="79375"/>
          </a:xfrm>
        </p:spPr>
        <p:txBody>
          <a:bodyPr>
            <a:normAutofit fontScale="90000"/>
          </a:bodyPr>
          <a:lstStyle/>
          <a:p>
            <a:endParaRPr lang="ru-RU" sz="4000"/>
          </a:p>
        </p:txBody>
      </p:sp>
      <p:sp>
        <p:nvSpPr>
          <p:cNvPr id="264195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457200" y="333375"/>
            <a:ext cx="8229600" cy="1871489"/>
          </a:xfrm>
        </p:spPr>
        <p:txBody>
          <a:bodyPr>
            <a:normAutofit fontScale="85000" lnSpcReduction="20000"/>
          </a:bodyPr>
          <a:lstStyle/>
          <a:p>
            <a:pPr algn="just">
              <a:buFontTx/>
              <a:buNone/>
            </a:pPr>
            <a:r>
              <a:rPr lang="ru-RU" sz="2000" dirty="0"/>
              <a:t>     </a:t>
            </a:r>
            <a:r>
              <a:rPr lang="ru-RU" sz="1400" dirty="0">
                <a:latin typeface="Calibri" pitchFamily="34" charset="0"/>
              </a:rPr>
              <a:t>- получить знания о способах деятельности, о том что следует предпринять в той или иной жизненной ситуации. С этой целью человек слушает инструкции, советы, замечания в процессе овладения какой-либо деятельностью и регулирует свои действия. Таким образом реализуется </a:t>
            </a:r>
            <a:r>
              <a:rPr lang="ru-RU" sz="1400" i="1" dirty="0">
                <a:solidFill>
                  <a:schemeClr val="accent2"/>
                </a:solidFill>
                <a:latin typeface="Calibri" pitchFamily="34" charset="0"/>
              </a:rPr>
              <a:t>регулятивная функция</a:t>
            </a:r>
            <a:r>
              <a:rPr lang="ru-RU" sz="1400" dirty="0">
                <a:latin typeface="Calibri" pitchFamily="34" charset="0"/>
              </a:rPr>
              <a:t> слушания. </a:t>
            </a:r>
          </a:p>
          <a:p>
            <a:pPr algn="just">
              <a:buFontTx/>
              <a:buNone/>
            </a:pPr>
            <a:r>
              <a:rPr lang="ru-RU" sz="1400" dirty="0">
                <a:latin typeface="Calibri" pitchFamily="34" charset="0"/>
              </a:rPr>
              <a:t>     - получать наслаждение, удовлетворить свои эстетические запросы. С этой целью люди слушают стихи, прозу, публицистику в исполнении мастеров слова, осознавать его ценность и значение. в данном случае слушание реализуется в </a:t>
            </a:r>
            <a:r>
              <a:rPr lang="ru-RU" sz="1400" i="1" dirty="0">
                <a:solidFill>
                  <a:schemeClr val="accent2"/>
                </a:solidFill>
                <a:latin typeface="Calibri" pitchFamily="34" charset="0"/>
              </a:rPr>
              <a:t>эстетической, ценностной функции.</a:t>
            </a:r>
          </a:p>
          <a:p>
            <a:pPr algn="just">
              <a:buFontTx/>
              <a:buNone/>
            </a:pPr>
            <a:r>
              <a:rPr lang="ru-RU" sz="1400" i="1" dirty="0">
                <a:solidFill>
                  <a:schemeClr val="accent2"/>
                </a:solidFill>
                <a:latin typeface="Calibri" pitchFamily="34" charset="0"/>
              </a:rPr>
              <a:t>     </a:t>
            </a:r>
            <a:r>
              <a:rPr lang="ru-RU" sz="1400" dirty="0">
                <a:latin typeface="Calibri" pitchFamily="34" charset="0"/>
              </a:rPr>
              <a:t>- ответить на вопросы, дать совет, высказать замечания ( если к нам обращаются с подобными просьбами) и т. д.</a:t>
            </a:r>
          </a:p>
          <a:p>
            <a:pPr algn="just">
              <a:buFontTx/>
              <a:buNone/>
            </a:pPr>
            <a:r>
              <a:rPr lang="ru-RU" sz="1400" dirty="0">
                <a:latin typeface="Calibri" pitchFamily="34" charset="0"/>
              </a:rPr>
              <a:t>     Таким образом, люди слушает потому, что их к этому побуждают ( порой против их воли). Результатом такого слушания является реакция слушающего на слова собеседника, выраженная словесно или в форме какого-либо действия (поступка). </a:t>
            </a:r>
            <a:endParaRPr lang="ru-RU" sz="1400" i="1" dirty="0">
              <a:solidFill>
                <a:schemeClr val="accent2"/>
              </a:solidFill>
              <a:latin typeface="Calibri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55576" y="2413339"/>
            <a:ext cx="78488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latin typeface="Calibri" pitchFamily="34" charset="0"/>
              </a:rPr>
              <a:t>Таким образом,  слушание – процесс целенаправленный. Чем яснее осознаются цели слушания, которые реализуются человеком в конкретной ситуации общения, тем результативнее процесс слушания.</a:t>
            </a:r>
            <a:endParaRPr lang="ru-RU" sz="1200" dirty="0">
              <a:latin typeface="Calibri" pitchFamily="34" charset="0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547664" y="116632"/>
            <a:ext cx="6512511" cy="1143000"/>
          </a:xfrm>
        </p:spPr>
        <p:txBody>
          <a:bodyPr>
            <a:normAutofit fontScale="90000"/>
          </a:bodyPr>
          <a:lstStyle/>
          <a:p>
            <a:r>
              <a:rPr lang="ru-RU" sz="4000" dirty="0"/>
              <a:t>6.Правила хорошего слушания.</a:t>
            </a:r>
          </a:p>
        </p:txBody>
      </p:sp>
      <p:sp>
        <p:nvSpPr>
          <p:cNvPr id="267267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35496" y="1268760"/>
            <a:ext cx="3600400" cy="5400600"/>
          </a:xfrm>
        </p:spPr>
        <p:txBody>
          <a:bodyPr>
            <a:normAutofit fontScale="70000" lnSpcReduction="20000"/>
          </a:bodyPr>
          <a:lstStyle/>
          <a:p>
            <a:pPr marL="609600" indent="-609600" algn="just">
              <a:lnSpc>
                <a:spcPct val="90000"/>
              </a:lnSpc>
              <a:buFontTx/>
              <a:buNone/>
            </a:pPr>
            <a:r>
              <a:rPr lang="ru-RU" sz="2000" dirty="0">
                <a:latin typeface="Calibri" pitchFamily="34" charset="0"/>
              </a:rPr>
              <a:t>     Ю. В. рождественский в «Введении в общую филологию» среди правил для слушающего выделяет следующие:</a:t>
            </a:r>
          </a:p>
          <a:p>
            <a:pPr marL="609600" indent="-609600" algn="just">
              <a:lnSpc>
                <a:spcPct val="90000"/>
              </a:lnSpc>
              <a:buFontTx/>
              <a:buAutoNum type="arabicPeriod"/>
            </a:pPr>
            <a:r>
              <a:rPr lang="ru-RU" sz="2000" dirty="0">
                <a:latin typeface="Calibri" pitchFamily="34" charset="0"/>
              </a:rPr>
              <a:t>Слушающему предписывается отдавать предпочтение слушанию перед всеми другими видами деятельности.</a:t>
            </a:r>
          </a:p>
          <a:p>
            <a:pPr marL="609600" indent="-609600" algn="just">
              <a:lnSpc>
                <a:spcPct val="90000"/>
              </a:lnSpc>
              <a:buFontTx/>
              <a:buAutoNum type="arabicPeriod"/>
            </a:pPr>
            <a:r>
              <a:rPr lang="ru-RU" sz="2000" dirty="0">
                <a:latin typeface="Calibri" pitchFamily="34" charset="0"/>
              </a:rPr>
              <a:t>В роли слушающего необходимо уметь выслушивать, терпеливо и доброжелательно относиться к говорящему.</a:t>
            </a:r>
          </a:p>
          <a:p>
            <a:pPr marL="609600" indent="-609600" algn="just">
              <a:lnSpc>
                <a:spcPct val="90000"/>
              </a:lnSpc>
              <a:buFontTx/>
              <a:buAutoNum type="arabicPeriod"/>
            </a:pPr>
            <a:r>
              <a:rPr lang="ru-RU" sz="2000" dirty="0">
                <a:latin typeface="Calibri" pitchFamily="34" charset="0"/>
              </a:rPr>
              <a:t>Доброжелательно выслушивая говорящего, не следует сбивать его с темы, неуместно прерывать, вставлять колкие, обидные замечания, а также необходимо не переводить слушание в собственное говорение.</a:t>
            </a:r>
          </a:p>
          <a:p>
            <a:pPr marL="609600" indent="-609600" algn="just">
              <a:lnSpc>
                <a:spcPct val="90000"/>
              </a:lnSpc>
              <a:buFontTx/>
              <a:buAutoNum type="arabicPeriod"/>
            </a:pPr>
            <a:r>
              <a:rPr lang="ru-RU" sz="2000" dirty="0">
                <a:latin typeface="Calibri" pitchFamily="34" charset="0"/>
              </a:rPr>
              <a:t>Выслушивая, надо поставить в центр внимания говорящего и  его интересы, дать ему проявить себя , подчеркивать свой интерес к нему, подтверждать контакт внимания, понимания, этический и эмоциональный контакт с помощью невербальных средств коммуникации, междометий и т.п.</a:t>
            </a:r>
          </a:p>
          <a:p>
            <a:pPr marL="609600" indent="-609600" algn="just">
              <a:lnSpc>
                <a:spcPct val="90000"/>
              </a:lnSpc>
              <a:buFontTx/>
              <a:buNone/>
            </a:pPr>
            <a:endParaRPr lang="ru-RU" sz="2000" dirty="0">
              <a:latin typeface="Calibri" pitchFamily="34" charset="0"/>
            </a:endParaRPr>
          </a:p>
          <a:p>
            <a:pPr marL="609600" indent="-609600" algn="just">
              <a:lnSpc>
                <a:spcPct val="90000"/>
              </a:lnSpc>
              <a:buFontTx/>
              <a:buNone/>
            </a:pPr>
            <a:endParaRPr lang="ru-RU" sz="2000" dirty="0">
              <a:latin typeface="Calibri" pitchFamily="34" charset="0"/>
            </a:endParaRPr>
          </a:p>
        </p:txBody>
      </p:sp>
      <p:pic>
        <p:nvPicPr>
          <p:cNvPr id="267271" name="Picture 7" descr="http://bbcont.ru/uploads/images/default/verbalnye_i_neverbalnye_sredstva_obszeniya_praktik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556792"/>
            <a:ext cx="4968552" cy="3096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290" name="Rectangle 2"/>
          <p:cNvSpPr>
            <a:spLocks noGrp="1" noChangeArrowheads="1"/>
          </p:cNvSpPr>
          <p:nvPr>
            <p:ph type="title"/>
          </p:nvPr>
        </p:nvSpPr>
        <p:spPr>
          <a:xfrm flipV="1">
            <a:off x="8532813" y="-315913"/>
            <a:ext cx="142875" cy="71438"/>
          </a:xfrm>
        </p:spPr>
        <p:txBody>
          <a:bodyPr>
            <a:normAutofit fontScale="90000"/>
          </a:bodyPr>
          <a:lstStyle/>
          <a:p>
            <a:endParaRPr lang="ru-RU" sz="4000"/>
          </a:p>
        </p:txBody>
      </p:sp>
      <p:sp>
        <p:nvSpPr>
          <p:cNvPr id="268291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457200" y="333375"/>
            <a:ext cx="8219256" cy="1511449"/>
          </a:xfrm>
        </p:spPr>
        <p:txBody>
          <a:bodyPr>
            <a:normAutofit fontScale="70000" lnSpcReduction="20000"/>
          </a:bodyPr>
          <a:lstStyle/>
          <a:p>
            <a:pPr marL="609600" indent="-609600" algn="just">
              <a:buFontTx/>
              <a:buNone/>
            </a:pPr>
            <a:r>
              <a:rPr lang="ru-RU" sz="2300" dirty="0">
                <a:solidFill>
                  <a:schemeClr val="accent6">
                    <a:lumMod val="75000"/>
                  </a:schemeClr>
                </a:solidFill>
              </a:rPr>
              <a:t>5. </a:t>
            </a:r>
            <a:r>
              <a:rPr lang="ru-RU" sz="2000" dirty="0"/>
              <a:t>В роли слушателя необходимо умело входить в           коммуникативное взаимодействие,  вовремя подавая ответную реплику.</a:t>
            </a:r>
          </a:p>
          <a:p>
            <a:pPr marL="609600" indent="-609600" algn="just">
              <a:buFontTx/>
              <a:buAutoNum type="arabicPeriod" startAt="6"/>
            </a:pPr>
            <a:r>
              <a:rPr lang="ru-RU" sz="2000" dirty="0"/>
              <a:t>Не следует без нужды переходить из роли слушающего в роль говорящего. Если же такой переход назрел, его следует обозначить соответствующими средствами.</a:t>
            </a:r>
          </a:p>
          <a:p>
            <a:pPr marL="609600" indent="-609600" algn="just">
              <a:buFontTx/>
              <a:buAutoNum type="arabicPeriod" startAt="6"/>
            </a:pPr>
            <a:r>
              <a:rPr lang="ru-RU" sz="2000" dirty="0"/>
              <a:t>Если слушающих больше, чем два, не следует отвечать на вопрос, заданный другому собеседнику, вообще реагировать на речь, направленную другим.</a:t>
            </a:r>
          </a:p>
        </p:txBody>
      </p:sp>
      <p:pic>
        <p:nvPicPr>
          <p:cNvPr id="268293" name="Picture 5" descr="http://www.gigatoday.com/images/cognitive-behavioral-therapy-and-mindfulnes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060848"/>
            <a:ext cx="6362352" cy="4186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987" y="260648"/>
            <a:ext cx="6512511" cy="1143000"/>
          </a:xfrm>
        </p:spPr>
        <p:txBody>
          <a:bodyPr/>
          <a:lstStyle/>
          <a:p>
            <a:r>
              <a:rPr lang="ru-RU" sz="4000" dirty="0"/>
              <a:t>Оглавление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1835696" y="1916832"/>
            <a:ext cx="6400800" cy="3474720"/>
          </a:xfrm>
        </p:spPr>
        <p:txBody>
          <a:bodyPr>
            <a:normAutofit lnSpcReduction="10000"/>
          </a:bodyPr>
          <a:lstStyle/>
          <a:p>
            <a:pPr marL="609600" indent="-609600">
              <a:buFontTx/>
              <a:buAutoNum type="arabicPeriod"/>
            </a:pPr>
            <a:r>
              <a:rPr lang="ru-RU" sz="2000" dirty="0"/>
              <a:t>Введение</a:t>
            </a:r>
          </a:p>
          <a:p>
            <a:pPr marL="609600" indent="-609600">
              <a:buFontTx/>
              <a:buAutoNum type="arabicPeriod"/>
            </a:pPr>
            <a:r>
              <a:rPr lang="ru-RU" sz="2000" dirty="0"/>
              <a:t>Слушание как вид речевой деятельности</a:t>
            </a:r>
          </a:p>
          <a:p>
            <a:pPr marL="609600" indent="-609600">
              <a:buFontTx/>
              <a:buAutoNum type="arabicPeriod"/>
            </a:pPr>
            <a:r>
              <a:rPr lang="ru-RU" sz="2000" dirty="0"/>
              <a:t>Этапы слушания</a:t>
            </a:r>
          </a:p>
          <a:p>
            <a:pPr marL="609600" indent="-609600">
              <a:buFontTx/>
              <a:buAutoNum type="arabicPeriod"/>
            </a:pPr>
            <a:r>
              <a:rPr lang="ru-RU" sz="2000" dirty="0"/>
              <a:t>Механизмы слушания</a:t>
            </a:r>
          </a:p>
          <a:p>
            <a:pPr marL="609600" indent="-609600">
              <a:buFontTx/>
              <a:buAutoNum type="arabicPeriod"/>
            </a:pPr>
            <a:r>
              <a:rPr lang="ru-RU" sz="2000" dirty="0"/>
              <a:t>Функции слушания</a:t>
            </a:r>
          </a:p>
          <a:p>
            <a:pPr marL="609600" indent="-609600">
              <a:buFontTx/>
              <a:buAutoNum type="arabicPeriod"/>
            </a:pPr>
            <a:r>
              <a:rPr lang="ru-RU" sz="2000" dirty="0"/>
              <a:t>Правила хорошего слушания</a:t>
            </a:r>
          </a:p>
          <a:p>
            <a:pPr marL="609600" indent="-609600">
              <a:buFontTx/>
              <a:buAutoNum type="arabicPeriod"/>
            </a:pPr>
            <a:endParaRPr lang="ru-RU" sz="2000" dirty="0"/>
          </a:p>
          <a:p>
            <a:pPr marL="609600" indent="-609600">
              <a:buFontTx/>
              <a:buAutoNum type="arabicPeriod"/>
            </a:pPr>
            <a:endParaRPr lang="ru-RU" sz="2000" dirty="0"/>
          </a:p>
          <a:p>
            <a:pPr marL="609600" indent="-609600">
              <a:buFontTx/>
              <a:buNone/>
            </a:pPr>
            <a:r>
              <a:rPr lang="ru-RU" sz="2000" dirty="0"/>
              <a:t> 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Rectangle 2"/>
          <p:cNvSpPr>
            <a:spLocks noGrp="1" noChangeArrowheads="1"/>
          </p:cNvSpPr>
          <p:nvPr>
            <p:ph type="title"/>
          </p:nvPr>
        </p:nvSpPr>
        <p:spPr>
          <a:xfrm>
            <a:off x="1403648" y="188640"/>
            <a:ext cx="6512511" cy="1143000"/>
          </a:xfrm>
        </p:spPr>
        <p:txBody>
          <a:bodyPr/>
          <a:lstStyle/>
          <a:p>
            <a:pPr algn="ctr"/>
            <a:r>
              <a:rPr lang="ru-RU" sz="4000" dirty="0"/>
              <a:t>1.Введение</a:t>
            </a:r>
          </a:p>
        </p:txBody>
      </p:sp>
      <p:sp>
        <p:nvSpPr>
          <p:cNvPr id="209923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3347864" y="1340768"/>
            <a:ext cx="4744616" cy="4752528"/>
          </a:xfrm>
        </p:spPr>
        <p:txBody>
          <a:bodyPr>
            <a:normAutofit/>
          </a:bodyPr>
          <a:lstStyle/>
          <a:p>
            <a:pPr algn="just">
              <a:buFontTx/>
              <a:buNone/>
            </a:pPr>
            <a:r>
              <a:rPr lang="ru-RU" sz="1400" dirty="0">
                <a:latin typeface="Calibri" pitchFamily="34" charset="0"/>
              </a:rPr>
              <a:t>     В период царствования Петра 1 по его указанию было подготовлено своеобразное пособие для обучения молодых дворян  светскому поведению «Юности честное зерцало…» Среди многих правил, относящихся к общению, мы находим такие, которые касаются умения слушать: «Природа устроила нам только один рот, или уста, а уши даны два, тем </a:t>
            </a:r>
            <a:r>
              <a:rPr lang="ru-RU" sz="1400" dirty="0" err="1">
                <a:latin typeface="Calibri" pitchFamily="34" charset="0"/>
              </a:rPr>
              <a:t>показуя</a:t>
            </a:r>
            <a:r>
              <a:rPr lang="ru-RU" sz="1400" dirty="0">
                <a:latin typeface="Calibri" pitchFamily="34" charset="0"/>
              </a:rPr>
              <a:t>, что охотнее надлежит слушать, нежели говорить, сему и </a:t>
            </a:r>
            <a:r>
              <a:rPr lang="ru-RU" sz="1400" dirty="0" err="1">
                <a:latin typeface="Calibri" pitchFamily="34" charset="0"/>
              </a:rPr>
              <a:t>и</a:t>
            </a:r>
            <a:r>
              <a:rPr lang="ru-RU" sz="1400" dirty="0">
                <a:latin typeface="Calibri" pitchFamily="34" charset="0"/>
              </a:rPr>
              <a:t> древние детей своих обучали». Так уже у семи древних мудрецов, которые славились не только своей мудростью, но и </a:t>
            </a:r>
            <a:r>
              <a:rPr lang="ru-RU" sz="1400" dirty="0" err="1">
                <a:latin typeface="Calibri" pitchFamily="34" charset="0"/>
              </a:rPr>
              <a:t>лаконским</a:t>
            </a:r>
            <a:r>
              <a:rPr lang="ru-RU" sz="1400" dirty="0">
                <a:latin typeface="Calibri" pitchFamily="34" charset="0"/>
              </a:rPr>
              <a:t> </a:t>
            </a:r>
            <a:r>
              <a:rPr lang="ru-RU" sz="1400" dirty="0" err="1">
                <a:latin typeface="Calibri" pitchFamily="34" charset="0"/>
              </a:rPr>
              <a:t>краткословием</a:t>
            </a:r>
            <a:r>
              <a:rPr lang="ru-RU" sz="1400" dirty="0">
                <a:latin typeface="Calibri" pitchFamily="34" charset="0"/>
              </a:rPr>
              <a:t>, мы находим следующие советы: «Слушай больше» (</a:t>
            </a:r>
            <a:r>
              <a:rPr lang="ru-RU" sz="1400" dirty="0" err="1">
                <a:latin typeface="Calibri" pitchFamily="34" charset="0"/>
              </a:rPr>
              <a:t>Биант</a:t>
            </a:r>
            <a:r>
              <a:rPr lang="ru-RU" sz="1400" dirty="0">
                <a:latin typeface="Calibri" pitchFamily="34" charset="0"/>
              </a:rPr>
              <a:t>); «Будь </a:t>
            </a:r>
            <a:r>
              <a:rPr lang="ru-RU" sz="1400" dirty="0" err="1">
                <a:latin typeface="Calibri" pitchFamily="34" charset="0"/>
              </a:rPr>
              <a:t>любослух</a:t>
            </a:r>
            <a:r>
              <a:rPr lang="ru-RU" sz="1400" dirty="0">
                <a:latin typeface="Calibri" pitchFamily="34" charset="0"/>
              </a:rPr>
              <a:t>, а не </a:t>
            </a:r>
            <a:r>
              <a:rPr lang="ru-RU" sz="1400" dirty="0" err="1">
                <a:latin typeface="Calibri" pitchFamily="34" charset="0"/>
              </a:rPr>
              <a:t>многослов</a:t>
            </a:r>
            <a:r>
              <a:rPr lang="ru-RU" sz="1400" dirty="0">
                <a:latin typeface="Calibri" pitchFamily="34" charset="0"/>
              </a:rPr>
              <a:t>. Будь сдержан на язык» (</a:t>
            </a:r>
            <a:r>
              <a:rPr lang="ru-RU" sz="1400" dirty="0" err="1">
                <a:latin typeface="Calibri" pitchFamily="34" charset="0"/>
              </a:rPr>
              <a:t>Клеобул</a:t>
            </a:r>
            <a:r>
              <a:rPr lang="ru-RU" sz="1400" dirty="0">
                <a:latin typeface="Calibri" pitchFamily="34" charset="0"/>
              </a:rPr>
              <a:t>); «Не допускай, чтобы язык забегал вперед ума» (</a:t>
            </a:r>
            <a:r>
              <a:rPr lang="ru-RU" sz="1400" dirty="0" err="1">
                <a:latin typeface="Calibri" pitchFamily="34" charset="0"/>
              </a:rPr>
              <a:t>Хилон</a:t>
            </a:r>
            <a:r>
              <a:rPr lang="ru-RU" sz="1400" dirty="0">
                <a:latin typeface="Calibri" pitchFamily="34" charset="0"/>
              </a:rPr>
              <a:t>).</a:t>
            </a:r>
          </a:p>
          <a:p>
            <a:pPr algn="just">
              <a:buFontTx/>
              <a:buNone/>
            </a:pPr>
            <a:r>
              <a:rPr lang="ru-RU" sz="1400" dirty="0">
                <a:latin typeface="Calibri" pitchFamily="34" charset="0"/>
              </a:rPr>
              <a:t>    Действительно, умение слушать в нашей жизни не менее важно,</a:t>
            </a:r>
          </a:p>
          <a:p>
            <a:pPr algn="just">
              <a:buFontTx/>
              <a:buNone/>
            </a:pPr>
            <a:endParaRPr lang="ru-RU" sz="1400" dirty="0">
              <a:latin typeface="Calibri" pitchFamily="34" charset="0"/>
            </a:endParaRPr>
          </a:p>
        </p:txBody>
      </p:sp>
      <p:pic>
        <p:nvPicPr>
          <p:cNvPr id="209924" name="Picture 4" descr="C:\Users\Kariston\Desktop\загруженное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268760"/>
            <a:ext cx="3384376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8" name="Rectangle 8"/>
          <p:cNvSpPr>
            <a:spLocks noGrp="1" noChangeArrowheads="1"/>
          </p:cNvSpPr>
          <p:nvPr>
            <p:ph type="title"/>
          </p:nvPr>
        </p:nvSpPr>
        <p:spPr>
          <a:xfrm flipV="1">
            <a:off x="8604250" y="-315913"/>
            <a:ext cx="82550" cy="85725"/>
          </a:xfrm>
        </p:spPr>
        <p:txBody>
          <a:bodyPr>
            <a:normAutofit fontScale="90000"/>
          </a:bodyPr>
          <a:lstStyle/>
          <a:p>
            <a:endParaRPr lang="ru-RU" sz="4000"/>
          </a:p>
        </p:txBody>
      </p:sp>
      <p:sp>
        <p:nvSpPr>
          <p:cNvPr id="250889" name="Rectangle 9"/>
          <p:cNvSpPr>
            <a:spLocks noGrp="1" noChangeArrowheads="1"/>
          </p:cNvSpPr>
          <p:nvPr>
            <p:ph sz="quarter" idx="13"/>
          </p:nvPr>
        </p:nvSpPr>
        <p:spPr>
          <a:xfrm>
            <a:off x="468313" y="476250"/>
            <a:ext cx="8229600" cy="5678488"/>
          </a:xfrm>
        </p:spPr>
        <p:txBody>
          <a:bodyPr/>
          <a:lstStyle/>
          <a:p>
            <a:pPr algn="just">
              <a:buFontTx/>
              <a:buNone/>
            </a:pPr>
            <a:r>
              <a:rPr lang="ru-RU" sz="2000"/>
              <a:t>     чем говорить: примерно 25% всей информации об окружающем мире человек получает в устной форме. Исследования показывают, что умением выслушать собеседника спокойно и целенаправленно вникнуть в сущность того, что говорится, обладают не более десяти процентов людей.</a:t>
            </a:r>
          </a:p>
          <a:p>
            <a:pPr algn="just">
              <a:buFontTx/>
              <a:buNone/>
            </a:pPr>
            <a:r>
              <a:rPr lang="ru-RU" sz="2000"/>
              <a:t>     Умение слушать – одно из самых сложных коммуникативных умений. </a:t>
            </a:r>
            <a:r>
              <a:rPr lang="ru-RU" sz="2000" i="1">
                <a:solidFill>
                  <a:schemeClr val="accent2"/>
                </a:solidFill>
              </a:rPr>
              <a:t>Слушание </a:t>
            </a:r>
            <a:r>
              <a:rPr lang="ru-RU" sz="2000"/>
              <a:t>– это смысловое восприятие звучащей как говоримой, так и озвученной письменной речи.</a:t>
            </a:r>
          </a:p>
          <a:p>
            <a:pPr algn="just">
              <a:buFontTx/>
              <a:buNone/>
            </a:pPr>
            <a:r>
              <a:rPr lang="ru-RU" sz="2000"/>
              <a:t>     Слушание сопутствует человеку с самых первых лет становления. именно благодаря слушанию ребенок, подражая взрослым, усваивает и механизмы порождения речи.     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026" name="Rectangle 2"/>
          <p:cNvSpPr>
            <a:spLocks noGrp="1" noChangeArrowheads="1"/>
          </p:cNvSpPr>
          <p:nvPr>
            <p:ph type="title"/>
          </p:nvPr>
        </p:nvSpPr>
        <p:spPr>
          <a:xfrm>
            <a:off x="1115616" y="0"/>
            <a:ext cx="6512511" cy="1143000"/>
          </a:xfrm>
        </p:spPr>
        <p:txBody>
          <a:bodyPr>
            <a:normAutofit fontScale="90000"/>
          </a:bodyPr>
          <a:lstStyle/>
          <a:p>
            <a:r>
              <a:rPr lang="ru-RU" sz="3600" dirty="0"/>
              <a:t>2.Слушание как вид речевой деятельности.</a:t>
            </a:r>
          </a:p>
        </p:txBody>
      </p:sp>
      <p:sp>
        <p:nvSpPr>
          <p:cNvPr id="257027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0" y="1556792"/>
            <a:ext cx="3419872" cy="5040560"/>
          </a:xfrm>
        </p:spPr>
        <p:txBody>
          <a:bodyPr>
            <a:normAutofit fontScale="70000" lnSpcReduction="20000"/>
          </a:bodyPr>
          <a:lstStyle/>
          <a:p>
            <a:pPr algn="just">
              <a:lnSpc>
                <a:spcPct val="90000"/>
              </a:lnSpc>
              <a:buFontTx/>
              <a:buNone/>
            </a:pPr>
            <a:r>
              <a:rPr lang="ru-RU" sz="2000" dirty="0"/>
              <a:t>   Слушание предполагает как </a:t>
            </a:r>
            <a:r>
              <a:rPr lang="ru-RU" sz="2000" i="1" dirty="0">
                <a:solidFill>
                  <a:schemeClr val="accent2"/>
                </a:solidFill>
              </a:rPr>
              <a:t>непосредственное взаимодействие</a:t>
            </a:r>
            <a:endParaRPr lang="ru-RU" sz="2000" dirty="0">
              <a:solidFill>
                <a:schemeClr val="accent2"/>
              </a:solidFill>
            </a:endParaRPr>
          </a:p>
          <a:p>
            <a:pPr algn="just">
              <a:lnSpc>
                <a:spcPct val="90000"/>
              </a:lnSpc>
              <a:buFontTx/>
              <a:buNone/>
            </a:pPr>
            <a:r>
              <a:rPr lang="ru-RU" sz="2000" dirty="0"/>
              <a:t>     участников общения – говорящего и слушающего – так и </a:t>
            </a:r>
            <a:r>
              <a:rPr lang="ru-RU" sz="2000" i="1" dirty="0">
                <a:solidFill>
                  <a:schemeClr val="accent2"/>
                </a:solidFill>
              </a:rPr>
              <a:t>опосредованное их взаимодействие</a:t>
            </a:r>
            <a:r>
              <a:rPr lang="ru-RU" sz="2000" dirty="0"/>
              <a:t>, если на слух воспринимается речь, звучащая на радио, магнитной пленке и т. д.</a:t>
            </a:r>
          </a:p>
          <a:p>
            <a:pPr algn="just">
              <a:lnSpc>
                <a:spcPct val="90000"/>
              </a:lnSpc>
              <a:buFontTx/>
              <a:buNone/>
            </a:pPr>
            <a:r>
              <a:rPr lang="ru-RU" sz="2000" dirty="0"/>
              <a:t>     Очевидно, что слушание в условиях непосредственного общения отличается от слушания, которое носит опосредованный характер. Так, в процессе непосредственного взаимодействия и говорящий и слушающий получают возможность использовать </a:t>
            </a:r>
            <a:r>
              <a:rPr lang="ru-RU" sz="2000" i="1" dirty="0">
                <a:solidFill>
                  <a:schemeClr val="accent2"/>
                </a:solidFill>
              </a:rPr>
              <a:t>средства невербального общения</a:t>
            </a:r>
            <a:r>
              <a:rPr lang="ru-RU" sz="2000" dirty="0">
                <a:solidFill>
                  <a:schemeClr val="accent2"/>
                </a:solidFill>
              </a:rPr>
              <a:t> </a:t>
            </a:r>
            <a:r>
              <a:rPr lang="ru-RU" sz="2000" dirty="0"/>
              <a:t>(мимику, жесты, телодвижения), которые помогают более результативно решать задачи, стоящие перед каждым из участников коммуникации.</a:t>
            </a:r>
          </a:p>
          <a:p>
            <a:pPr algn="just">
              <a:lnSpc>
                <a:spcPct val="90000"/>
              </a:lnSpc>
              <a:buFontTx/>
              <a:buNone/>
            </a:pPr>
            <a:r>
              <a:rPr lang="ru-RU" sz="2000" dirty="0"/>
              <a:t>     Кроме того, на характер и процесс слушания значительное влияние оказывают такие факторы, как количество участников </a:t>
            </a:r>
            <a:endParaRPr lang="ru-RU" sz="2000" i="1" dirty="0">
              <a:solidFill>
                <a:schemeClr val="accent2"/>
              </a:solidFill>
            </a:endParaRPr>
          </a:p>
        </p:txBody>
      </p:sp>
      <p:pic>
        <p:nvPicPr>
          <p:cNvPr id="257028" name="Picture 4" descr="C:\Users\Kariston\Desktop\загруженное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1552575"/>
            <a:ext cx="5256584" cy="4397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050" name="Rectangle 2"/>
          <p:cNvSpPr>
            <a:spLocks noGrp="1" noChangeArrowheads="1"/>
          </p:cNvSpPr>
          <p:nvPr>
            <p:ph type="title"/>
          </p:nvPr>
        </p:nvSpPr>
        <p:spPr>
          <a:xfrm flipH="1">
            <a:off x="8459788" y="-1108075"/>
            <a:ext cx="73025" cy="69850"/>
          </a:xfrm>
        </p:spPr>
        <p:txBody>
          <a:bodyPr>
            <a:normAutofit fontScale="90000"/>
          </a:bodyPr>
          <a:lstStyle/>
          <a:p>
            <a:endParaRPr lang="ru-RU" sz="4000"/>
          </a:p>
        </p:txBody>
      </p:sp>
      <p:sp>
        <p:nvSpPr>
          <p:cNvPr id="258051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457200" y="260350"/>
            <a:ext cx="8229600" cy="5865813"/>
          </a:xfrm>
        </p:spPr>
        <p:txBody>
          <a:bodyPr/>
          <a:lstStyle/>
          <a:p>
            <a:pPr algn="just">
              <a:buFontTx/>
              <a:buNone/>
            </a:pPr>
            <a:r>
              <a:rPr lang="ru-RU" sz="2000"/>
              <a:t>     общения ( один – один; один – много; много – много; и т. п.), особенности их социального положения (директор школы – молодой учитель; учитель – ученик и т. п.), психологические особенности общающихся, в учебном процессе – подготовленность к восприятию материала, владение опорными знаниями, приемами восприятия и переработки информации.</a:t>
            </a:r>
          </a:p>
          <a:p>
            <a:pPr algn="just">
              <a:buFontTx/>
              <a:buNone/>
            </a:pPr>
            <a:r>
              <a:rPr lang="ru-RU" sz="2000"/>
              <a:t>     В основе слушания лежит активный мыслительный процесс: слушающий одновременно воспринимает звучащий текст и производит смысловую обработку. Результатом смысловой обработки воспринятого текста является понимание услышанного.</a:t>
            </a:r>
          </a:p>
          <a:p>
            <a:pPr algn="just">
              <a:buFontTx/>
              <a:buNone/>
            </a:pPr>
            <a:r>
              <a:rPr lang="ru-RU" sz="2000"/>
              <a:t>     Понять воспринятый на слух текст – это значит установить и раскрыть связи и отношения между фактами, явлениями, событиями, о которых идет речь в тексте. 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115616" y="23923"/>
            <a:ext cx="6512511" cy="1143000"/>
          </a:xfrm>
        </p:spPr>
        <p:txBody>
          <a:bodyPr/>
          <a:lstStyle/>
          <a:p>
            <a:r>
              <a:rPr lang="ru-RU" sz="4000" dirty="0"/>
              <a:t>3. Этапы слушания</a:t>
            </a:r>
          </a:p>
        </p:txBody>
      </p:sp>
      <p:sp>
        <p:nvSpPr>
          <p:cNvPr id="259075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179512" y="980728"/>
            <a:ext cx="4176464" cy="5400600"/>
          </a:xfrm>
        </p:spPr>
        <p:txBody>
          <a:bodyPr>
            <a:normAutofit fontScale="85000" lnSpcReduction="10000"/>
          </a:bodyPr>
          <a:lstStyle/>
          <a:p>
            <a:pPr algn="just">
              <a:lnSpc>
                <a:spcPct val="80000"/>
              </a:lnSpc>
              <a:buFontTx/>
              <a:buNone/>
            </a:pPr>
            <a:r>
              <a:rPr lang="ru-RU" sz="2000" dirty="0"/>
              <a:t>     В слушании, как и в любом  виде деятельности, выделяются определенные этапы.</a:t>
            </a:r>
          </a:p>
          <a:p>
            <a:pPr algn="just">
              <a:lnSpc>
                <a:spcPct val="80000"/>
              </a:lnSpc>
              <a:buFontTx/>
              <a:buNone/>
            </a:pPr>
            <a:r>
              <a:rPr lang="ru-RU" sz="2000" dirty="0"/>
              <a:t>     Слушание начинается с осознания мотивов, целей и задач предстоящей работы, к которой нас побуждают жизненные обстоятельства, особенности общения. Мы слушаем, потому что этого требуют от нас условия нашей жизни, работы учебы. Этот этап слушания называется </a:t>
            </a:r>
            <a:r>
              <a:rPr lang="ru-RU" sz="2000" i="1" dirty="0">
                <a:solidFill>
                  <a:schemeClr val="accent2"/>
                </a:solidFill>
              </a:rPr>
              <a:t>побудительно – мотивационным</a:t>
            </a:r>
            <a:r>
              <a:rPr lang="ru-RU" sz="2000" dirty="0"/>
              <a:t>.  Мы ориентируемся в ситуации общения, намечаем программу реализации осознанного коммуникативного намерения.  Исходя из этого, некоторые исследователи называют  данный этап речевой деятельности </a:t>
            </a:r>
            <a:r>
              <a:rPr lang="ru-RU" sz="2000" i="1" dirty="0">
                <a:solidFill>
                  <a:schemeClr val="accent2"/>
                </a:solidFill>
              </a:rPr>
              <a:t>ориентировочным</a:t>
            </a:r>
            <a:r>
              <a:rPr lang="ru-RU" sz="2000" dirty="0"/>
              <a:t>.</a:t>
            </a:r>
          </a:p>
          <a:p>
            <a:pPr algn="just">
              <a:lnSpc>
                <a:spcPct val="80000"/>
              </a:lnSpc>
              <a:buFontTx/>
              <a:buNone/>
            </a:pPr>
            <a:r>
              <a:rPr lang="ru-RU" sz="2000" dirty="0"/>
              <a:t>     Далее начинается сам процесс слушания, т.е. восприятие текста, его осмысление и понимание (осознание смысла). На этом этапе одновременно  анализируется воспринимаемое  </a:t>
            </a:r>
          </a:p>
        </p:txBody>
      </p:sp>
      <p:pic>
        <p:nvPicPr>
          <p:cNvPr id="259076" name="Picture 4" descr="C:\Users\Kariston\Desktop\загруженное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980728"/>
            <a:ext cx="4536504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098" name="Rectangle 2"/>
          <p:cNvSpPr>
            <a:spLocks noGrp="1" noChangeArrowheads="1"/>
          </p:cNvSpPr>
          <p:nvPr>
            <p:ph type="title"/>
          </p:nvPr>
        </p:nvSpPr>
        <p:spPr>
          <a:xfrm>
            <a:off x="8675688" y="-458788"/>
            <a:ext cx="144462" cy="71438"/>
          </a:xfrm>
        </p:spPr>
        <p:txBody>
          <a:bodyPr>
            <a:normAutofit fontScale="90000"/>
          </a:bodyPr>
          <a:lstStyle/>
          <a:p>
            <a:endParaRPr lang="ru-RU" sz="4000"/>
          </a:p>
        </p:txBody>
      </p:sp>
      <p:sp>
        <p:nvSpPr>
          <p:cNvPr id="260099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457200" y="333375"/>
            <a:ext cx="8229600" cy="2519561"/>
          </a:xfrm>
        </p:spPr>
        <p:txBody>
          <a:bodyPr/>
          <a:lstStyle/>
          <a:p>
            <a:pPr algn="just">
              <a:buFontTx/>
              <a:buNone/>
            </a:pPr>
            <a:r>
              <a:rPr lang="ru-RU" sz="2000" dirty="0"/>
              <a:t>     </a:t>
            </a:r>
            <a:r>
              <a:rPr lang="ru-RU" sz="1400" dirty="0"/>
              <a:t>(устанавливаются смысловые связи и отношения между звеньями текста) и , синтезируя, обобщая полученные результаты, постигается смысл восприятия. Этот этап слушания называется </a:t>
            </a:r>
            <a:r>
              <a:rPr lang="ru-RU" sz="1400" i="1" dirty="0">
                <a:solidFill>
                  <a:schemeClr val="accent2"/>
                </a:solidFill>
              </a:rPr>
              <a:t>аналитико – синтетическим.</a:t>
            </a:r>
          </a:p>
          <a:p>
            <a:pPr algn="just">
              <a:buFontTx/>
              <a:buNone/>
            </a:pPr>
            <a:r>
              <a:rPr lang="ru-RU" sz="1400" dirty="0">
                <a:solidFill>
                  <a:schemeClr val="accent2"/>
                </a:solidFill>
              </a:rPr>
              <a:t>     </a:t>
            </a:r>
            <a:r>
              <a:rPr lang="ru-RU" sz="1400" dirty="0"/>
              <a:t>И, наконец, на третьем этапе слушания, когда завершается прием информации, слушатель может еще раз осмыслить воспринятое, скорректировать свои выводы, отреагировать действиями на услышанное. Оформление результатов услышанного, с одной стороны, свидетельствует о реализации цели слушания ( о мере ее достижения), а с другой стороны, позволяет проконтролировать уровень и качество речевой деятельности.</a:t>
            </a:r>
          </a:p>
          <a:p>
            <a:pPr algn="just">
              <a:buFontTx/>
              <a:buNone/>
            </a:pPr>
            <a:r>
              <a:rPr lang="ru-RU" sz="1400" dirty="0"/>
              <a:t>     Таким образом, последний этап слушания реализует </a:t>
            </a:r>
            <a:r>
              <a:rPr lang="ru-RU" sz="1400" i="1" dirty="0">
                <a:solidFill>
                  <a:schemeClr val="accent2"/>
                </a:solidFill>
              </a:rPr>
              <a:t>исполнительную </a:t>
            </a:r>
            <a:r>
              <a:rPr lang="ru-RU" sz="1400" dirty="0"/>
              <a:t>( реакцию на высказывание ) и </a:t>
            </a:r>
            <a:r>
              <a:rPr lang="ru-RU" sz="1400" i="1" dirty="0">
                <a:solidFill>
                  <a:schemeClr val="accent2"/>
                </a:solidFill>
              </a:rPr>
              <a:t>контрольную фазу</a:t>
            </a:r>
            <a:r>
              <a:rPr lang="ru-RU" sz="1400" dirty="0"/>
              <a:t> речевой деятельности.</a:t>
            </a:r>
            <a:endParaRPr lang="ru-RU" sz="1400" dirty="0">
              <a:solidFill>
                <a:schemeClr val="accent2"/>
              </a:solidFill>
            </a:endParaRPr>
          </a:p>
        </p:txBody>
      </p:sp>
      <p:pic>
        <p:nvPicPr>
          <p:cNvPr id="260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068960"/>
            <a:ext cx="4032448" cy="3036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608" y="260648"/>
            <a:ext cx="6512511" cy="1143000"/>
          </a:xfrm>
        </p:spPr>
        <p:txBody>
          <a:bodyPr/>
          <a:lstStyle/>
          <a:p>
            <a:pPr algn="ctr"/>
            <a:r>
              <a:rPr lang="ru-RU" sz="4000" dirty="0"/>
              <a:t>4. Механизмы слушания</a:t>
            </a:r>
          </a:p>
        </p:txBody>
      </p:sp>
      <p:sp>
        <p:nvSpPr>
          <p:cNvPr id="261123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457200" y="1772816"/>
            <a:ext cx="3322712" cy="4608512"/>
          </a:xfrm>
        </p:spPr>
        <p:txBody>
          <a:bodyPr>
            <a:normAutofit fontScale="70000" lnSpcReduction="20000"/>
          </a:bodyPr>
          <a:lstStyle/>
          <a:p>
            <a:pPr algn="just">
              <a:lnSpc>
                <a:spcPct val="90000"/>
              </a:lnSpc>
              <a:buFontTx/>
              <a:buNone/>
            </a:pPr>
            <a:r>
              <a:rPr lang="ru-RU" sz="2000" dirty="0">
                <a:latin typeface="Calibri" pitchFamily="34" charset="0"/>
              </a:rPr>
              <a:t>     Любая деятельность обеспечивается действиями соответствующих механизмов, развитием определенных умений и навыков, без чего не может быть достигнута результативность работы, не может быть реализовано то или иное намерение.</a:t>
            </a:r>
          </a:p>
          <a:p>
            <a:pPr algn="just">
              <a:lnSpc>
                <a:spcPct val="90000"/>
              </a:lnSpc>
              <a:buFontTx/>
              <a:buNone/>
            </a:pPr>
            <a:r>
              <a:rPr lang="ru-RU" sz="2000" dirty="0">
                <a:latin typeface="Calibri" pitchFamily="34" charset="0"/>
              </a:rPr>
              <a:t>     Какие механизмы обеспечивают результативность слушания?</a:t>
            </a:r>
          </a:p>
          <a:p>
            <a:pPr algn="just">
              <a:lnSpc>
                <a:spcPct val="90000"/>
              </a:lnSpc>
              <a:buFontTx/>
              <a:buNone/>
            </a:pPr>
            <a:r>
              <a:rPr lang="ru-RU" sz="2000" dirty="0">
                <a:latin typeface="Calibri" pitchFamily="34" charset="0"/>
              </a:rPr>
              <a:t>     Во-первых, процесс слушания невозможен без действия </a:t>
            </a:r>
            <a:r>
              <a:rPr lang="ru-RU" sz="2000" i="1" dirty="0">
                <a:solidFill>
                  <a:srgbClr val="FFC000"/>
                </a:solidFill>
                <a:latin typeface="Calibri" pitchFamily="34" charset="0"/>
              </a:rPr>
              <a:t>механизма слуховой памяти</a:t>
            </a:r>
            <a:r>
              <a:rPr lang="ru-RU" sz="2000" dirty="0">
                <a:latin typeface="Calibri" pitchFamily="34" charset="0"/>
              </a:rPr>
              <a:t>, с помощью которой слушающий удерживает в сознании воспринятые отрезки речи. работа слуховой памяти позволяет воспринимать речь крупными блоками, а не отдельными словами ( и тем более звуками и звукосочетаниями).</a:t>
            </a:r>
          </a:p>
          <a:p>
            <a:pPr algn="just">
              <a:lnSpc>
                <a:spcPct val="90000"/>
              </a:lnSpc>
              <a:buFontTx/>
              <a:buNone/>
            </a:pPr>
            <a:r>
              <a:rPr lang="ru-RU" sz="2000" dirty="0">
                <a:latin typeface="Calibri" pitchFamily="34" charset="0"/>
              </a:rPr>
              <a:t>     Во-вторых, в процессе слушания человек предвидит будущее развитие событий в анализируемом на слух тексте, прогнозирует содержание высказывания.                                            </a:t>
            </a:r>
          </a:p>
        </p:txBody>
      </p:sp>
      <p:pic>
        <p:nvPicPr>
          <p:cNvPr id="2611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844824"/>
            <a:ext cx="4536504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42</TotalTime>
  <Words>1421</Words>
  <Application>Microsoft Office PowerPoint</Application>
  <PresentationFormat>Экран (4:3)</PresentationFormat>
  <Paragraphs>68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Georgia</vt:lpstr>
      <vt:lpstr>Trebuchet MS</vt:lpstr>
      <vt:lpstr>Воздушный поток</vt:lpstr>
      <vt:lpstr>       Слушание  как вид речевой деятельности  </vt:lpstr>
      <vt:lpstr>Оглавление</vt:lpstr>
      <vt:lpstr>1.Введение</vt:lpstr>
      <vt:lpstr>Презентация PowerPoint</vt:lpstr>
      <vt:lpstr>2.Слушание как вид речевой деятельности.</vt:lpstr>
      <vt:lpstr>Презентация PowerPoint</vt:lpstr>
      <vt:lpstr>3. Этапы слушания</vt:lpstr>
      <vt:lpstr>Презентация PowerPoint</vt:lpstr>
      <vt:lpstr>4. Механизмы слушания</vt:lpstr>
      <vt:lpstr>Презентация PowerPoint</vt:lpstr>
      <vt:lpstr>5. Функции слушания</vt:lpstr>
      <vt:lpstr>Презентация PowerPoint</vt:lpstr>
      <vt:lpstr>6.Правила хорошего слушания.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 Тема: Активное слушание.</dc:title>
  <dc:creator>Kariston</dc:creator>
  <cp:lastModifiedBy>Базалий Раиса Викторовна</cp:lastModifiedBy>
  <cp:revision>7</cp:revision>
  <dcterms:created xsi:type="dcterms:W3CDTF">2013-06-17T10:51:08Z</dcterms:created>
  <dcterms:modified xsi:type="dcterms:W3CDTF">2015-12-10T06:12:24Z</dcterms:modified>
</cp:coreProperties>
</file>